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438912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181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363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544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726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5908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091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271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453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" d="100"/>
          <a:sy n="18" d="100"/>
        </p:scale>
        <p:origin x="135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292475" y="10226761"/>
            <a:ext cx="37306250" cy="705570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83364" y="18654070"/>
            <a:ext cx="30724476" cy="84118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  <a:lvl2pPr marL="0" indent="457181" algn="ctr">
              <a:buSzTx/>
              <a:buNone/>
            </a:lvl2pPr>
            <a:lvl3pPr marL="0" indent="914363" algn="ctr">
              <a:buSzTx/>
              <a:buNone/>
            </a:lvl3pPr>
            <a:lvl4pPr marL="0" indent="1371544" algn="ctr">
              <a:buSzTx/>
              <a:buNone/>
            </a:lvl4pPr>
            <a:lvl5pPr marL="0" indent="1828726" algn="ct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2193925" y="1319084"/>
            <a:ext cx="39503350" cy="54864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926" y="7681269"/>
            <a:ext cx="19675476" cy="1078745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ext Placeholder 4"/>
          <p:cNvSpPr>
            <a:spLocks noGrp="1"/>
          </p:cNvSpPr>
          <p:nvPr>
            <p:ph type="body" sz="half" idx="21"/>
          </p:nvPr>
        </p:nvSpPr>
        <p:spPr>
          <a:xfrm>
            <a:off x="2193925" y="18617000"/>
            <a:ext cx="39503351" cy="1078899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3467101" y="21153225"/>
            <a:ext cx="37307838" cy="6538269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67101" y="13952323"/>
            <a:ext cx="37307838" cy="72009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181">
              <a:spcBef>
                <a:spcPts val="400"/>
              </a:spcBef>
              <a:buSzTx/>
              <a:buNone/>
              <a:defRPr sz="2000"/>
            </a:lvl2pPr>
            <a:lvl3pPr marL="0" indent="914363">
              <a:spcBef>
                <a:spcPts val="400"/>
              </a:spcBef>
              <a:buSzTx/>
              <a:buNone/>
              <a:defRPr sz="2000"/>
            </a:lvl3pPr>
            <a:lvl4pPr marL="0" indent="1371544">
              <a:spcBef>
                <a:spcPts val="400"/>
              </a:spcBef>
              <a:buSzTx/>
              <a:buNone/>
              <a:defRPr sz="2000"/>
            </a:lvl4pPr>
            <a:lvl5pPr marL="0" indent="1828726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3926" y="7681269"/>
            <a:ext cx="19675476" cy="2172472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3839480" indent="-1618656">
              <a:spcBef>
                <a:spcPts val="600"/>
              </a:spcBef>
              <a:defRPr sz="2800"/>
            </a:lvl2pPr>
            <a:lvl3pPr marL="5995747" indent="-1555687">
              <a:spcBef>
                <a:spcPts val="600"/>
              </a:spcBef>
              <a:defRPr sz="2800"/>
            </a:lvl3pPr>
            <a:lvl4pPr marL="8386956" indent="-1726072">
              <a:spcBef>
                <a:spcPts val="600"/>
              </a:spcBef>
              <a:defRPr sz="2800"/>
            </a:lvl4pPr>
            <a:lvl5pPr marL="10607779" indent="-1726072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193925" y="1317540"/>
            <a:ext cx="39503350" cy="54864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925" y="7369261"/>
            <a:ext cx="19392900" cy="30706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181">
              <a:spcBef>
                <a:spcPts val="500"/>
              </a:spcBef>
              <a:buSzTx/>
              <a:buNone/>
              <a:defRPr sz="2400" b="1"/>
            </a:lvl2pPr>
            <a:lvl3pPr marL="0" indent="914363">
              <a:spcBef>
                <a:spcPts val="500"/>
              </a:spcBef>
              <a:buSzTx/>
              <a:buNone/>
              <a:defRPr sz="2400" b="1"/>
            </a:lvl3pPr>
            <a:lvl4pPr marL="0" indent="1371544">
              <a:spcBef>
                <a:spcPts val="500"/>
              </a:spcBef>
              <a:buSzTx/>
              <a:buNone/>
              <a:defRPr sz="2400" b="1"/>
            </a:lvl4pPr>
            <a:lvl5pPr marL="0" indent="1828726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22296439" y="7369261"/>
            <a:ext cx="19400840" cy="3070655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2193925" y="1311362"/>
            <a:ext cx="14439900" cy="5577533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17160875" y="1311362"/>
            <a:ext cx="24536400" cy="28094634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3806446" indent="-1585622">
              <a:spcBef>
                <a:spcPts val="700"/>
              </a:spcBef>
              <a:defRPr sz="3200"/>
            </a:lvl2pPr>
            <a:lvl3pPr marL="5921667" indent="-1481607">
              <a:spcBef>
                <a:spcPts val="700"/>
              </a:spcBef>
              <a:defRPr sz="3200"/>
            </a:lvl3pPr>
            <a:lvl4pPr marL="8436272" indent="-1775389">
              <a:spcBef>
                <a:spcPts val="700"/>
              </a:spcBef>
              <a:defRPr sz="3200"/>
            </a:lvl4pPr>
            <a:lvl5pPr marL="10657096" indent="-1775389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1"/>
          </p:nvPr>
        </p:nvSpPr>
        <p:spPr>
          <a:xfrm>
            <a:off x="2193925" y="6888891"/>
            <a:ext cx="14439900" cy="22517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602664" y="23042261"/>
            <a:ext cx="26335038" cy="272157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8602664" y="2940909"/>
            <a:ext cx="26335038" cy="197507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2664" y="25763838"/>
            <a:ext cx="26335038" cy="386303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181">
              <a:spcBef>
                <a:spcPts val="300"/>
              </a:spcBef>
              <a:buSzTx/>
              <a:buNone/>
              <a:defRPr sz="1400"/>
            </a:lvl2pPr>
            <a:lvl3pPr marL="0" indent="914363">
              <a:spcBef>
                <a:spcPts val="300"/>
              </a:spcBef>
              <a:buSzTx/>
              <a:buNone/>
              <a:defRPr sz="1400"/>
            </a:lvl3pPr>
            <a:lvl4pPr marL="0" indent="1371544">
              <a:spcBef>
                <a:spcPts val="300"/>
              </a:spcBef>
              <a:buSzTx/>
              <a:buNone/>
              <a:defRPr sz="1400"/>
            </a:lvl4pPr>
            <a:lvl5pPr marL="0" indent="1828726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99"/>
            </a:gs>
            <a:gs pos="100000">
              <a:srgbClr val="0000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193925" y="1319212"/>
            <a:ext cx="39503350" cy="548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2055" tIns="222055" rIns="222055" bIns="222055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925" y="7681913"/>
            <a:ext cx="39503350" cy="2172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2055" tIns="222055" rIns="222055" bIns="22205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294004" y="29976762"/>
            <a:ext cx="1403271" cy="1394174"/>
          </a:xfrm>
          <a:prstGeom prst="rect">
            <a:avLst/>
          </a:prstGeom>
          <a:ln w="12700">
            <a:miter lim="400000"/>
          </a:ln>
        </p:spPr>
        <p:txBody>
          <a:bodyPr wrap="none" lIns="222055" tIns="222055" rIns="222055" bIns="222055">
            <a:spAutoFit/>
          </a:bodyPr>
          <a:lstStyle>
            <a:lvl1pPr algn="r">
              <a:defRPr sz="6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457181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914363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371544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1828726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1666807" marR="0" indent="-1666807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•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3802074" marR="0" indent="-1581250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–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5912170" marR="0" indent="-1472110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•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8433984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–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0654808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»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11111989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»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569172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»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026354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»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2483535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»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181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363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544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726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5908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091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271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453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ti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tif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44000"/>
              </a:schemeClr>
            </a:gs>
            <a:gs pos="100000">
              <a:schemeClr val="accent3">
                <a:lumOff val="44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387668-E346-9E5E-0964-739FBEE7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58" y="-648181"/>
            <a:ext cx="43976288" cy="4414755"/>
          </a:xfrm>
          <a:prstGeom prst="rect">
            <a:avLst/>
          </a:prstGeom>
        </p:spPr>
      </p:pic>
      <p:sp>
        <p:nvSpPr>
          <p:cNvPr id="104" name="Rectangle 2"/>
          <p:cNvSpPr/>
          <p:nvPr/>
        </p:nvSpPr>
        <p:spPr>
          <a:xfrm>
            <a:off x="34099500" y="30403800"/>
            <a:ext cx="9220201" cy="2219836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defTabSz="4440237"/>
            <a:endParaRPr/>
          </a:p>
        </p:txBody>
      </p:sp>
      <p:sp>
        <p:nvSpPr>
          <p:cNvPr id="105" name="Straight Connector 8"/>
          <p:cNvSpPr/>
          <p:nvPr/>
        </p:nvSpPr>
        <p:spPr>
          <a:xfrm flipH="1">
            <a:off x="14630399" y="3657600"/>
            <a:ext cx="1" cy="26517600"/>
          </a:xfrm>
          <a:prstGeom prst="line">
            <a:avLst/>
          </a:prstGeom>
          <a:solidFill>
            <a:schemeClr val="accent1"/>
          </a:solidFill>
          <a:ln w="127000">
            <a:solidFill>
              <a:schemeClr val="accent3">
                <a:lumOff val="44000"/>
              </a:schemeClr>
            </a:solidFill>
          </a:ln>
          <a:effectLst>
            <a:outerShdw blurRad="50800" dist="1270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06" name="Straight Connector 9"/>
          <p:cNvSpPr/>
          <p:nvPr/>
        </p:nvSpPr>
        <p:spPr>
          <a:xfrm flipH="1">
            <a:off x="29260799" y="3657600"/>
            <a:ext cx="1" cy="26517600"/>
          </a:xfrm>
          <a:prstGeom prst="line">
            <a:avLst/>
          </a:prstGeom>
          <a:solidFill>
            <a:schemeClr val="accent1"/>
          </a:solidFill>
          <a:ln w="127000">
            <a:solidFill>
              <a:schemeClr val="accent3">
                <a:lumOff val="44000"/>
              </a:schemeClr>
            </a:solidFill>
          </a:ln>
          <a:effectLst>
            <a:outerShdw blurRad="50800" dist="1270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08" name="Straight Connector 7"/>
          <p:cNvSpPr/>
          <p:nvPr/>
        </p:nvSpPr>
        <p:spPr>
          <a:xfrm>
            <a:off x="457200" y="30175200"/>
            <a:ext cx="42976800" cy="0"/>
          </a:xfrm>
          <a:prstGeom prst="line">
            <a:avLst/>
          </a:prstGeom>
          <a:solidFill>
            <a:schemeClr val="accent1"/>
          </a:solidFill>
          <a:ln w="127000">
            <a:solidFill>
              <a:schemeClr val="accent3">
                <a:lumOff val="44000"/>
              </a:schemeClr>
            </a:solidFill>
          </a:ln>
          <a:effectLst>
            <a:outerShdw blurRad="50800" dist="1270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09" name="TextBox 12"/>
          <p:cNvSpPr txBox="1"/>
          <p:nvPr/>
        </p:nvSpPr>
        <p:spPr>
          <a:xfrm>
            <a:off x="13490058" y="2337136"/>
            <a:ext cx="30355423" cy="101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Haoming Chen  |  Kyle Wong  |  Ian Wu  |  Isaac-Neil Zanoria | Jiachen Zhang</a:t>
            </a:r>
          </a:p>
        </p:txBody>
      </p:sp>
      <p:sp>
        <p:nvSpPr>
          <p:cNvPr id="110" name="TextBox 13"/>
          <p:cNvSpPr txBox="1"/>
          <p:nvPr/>
        </p:nvSpPr>
        <p:spPr>
          <a:xfrm>
            <a:off x="14676119" y="391161"/>
            <a:ext cx="29169362" cy="188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5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Smart Parking System</a:t>
            </a:r>
          </a:p>
        </p:txBody>
      </p:sp>
      <p:sp>
        <p:nvSpPr>
          <p:cNvPr id="111" name="TextBox 16"/>
          <p:cNvSpPr txBox="1"/>
          <p:nvPr/>
        </p:nvSpPr>
        <p:spPr>
          <a:xfrm>
            <a:off x="8095835" y="30765939"/>
            <a:ext cx="24910496" cy="230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5400" i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Acknowledgements:</a:t>
            </a:r>
          </a:p>
          <a:p>
            <a:pPr>
              <a:defRPr sz="4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Special Thanks to Yogananda Isukapalli, Brycen Westgarth, Christopher Cheney</a:t>
            </a:r>
          </a:p>
        </p:txBody>
      </p:sp>
      <p:sp>
        <p:nvSpPr>
          <p:cNvPr id="112" name="TextBox 17"/>
          <p:cNvSpPr txBox="1"/>
          <p:nvPr/>
        </p:nvSpPr>
        <p:spPr>
          <a:xfrm>
            <a:off x="15057113" y="4697979"/>
            <a:ext cx="13624562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Final Design</a:t>
            </a:r>
          </a:p>
        </p:txBody>
      </p:sp>
      <p:sp>
        <p:nvSpPr>
          <p:cNvPr id="113" name="TextBox 20"/>
          <p:cNvSpPr txBox="1"/>
          <p:nvPr/>
        </p:nvSpPr>
        <p:spPr>
          <a:xfrm>
            <a:off x="29446584" y="18583620"/>
            <a:ext cx="13624561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Field Test</a:t>
            </a:r>
          </a:p>
        </p:txBody>
      </p:sp>
      <p:sp>
        <p:nvSpPr>
          <p:cNvPr id="114" name="TextBox 29"/>
          <p:cNvSpPr txBox="1"/>
          <p:nvPr/>
        </p:nvSpPr>
        <p:spPr>
          <a:xfrm>
            <a:off x="15133319" y="14965438"/>
            <a:ext cx="13624562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Hardware / Key Components</a:t>
            </a:r>
          </a:p>
        </p:txBody>
      </p:sp>
      <p:sp>
        <p:nvSpPr>
          <p:cNvPr id="115" name="TextBox 3071"/>
          <p:cNvSpPr txBox="1"/>
          <p:nvPr/>
        </p:nvSpPr>
        <p:spPr>
          <a:xfrm>
            <a:off x="15133319" y="14706600"/>
            <a:ext cx="13624562" cy="646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4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Caption and/or text (preferably bullet points)</a:t>
            </a:r>
          </a:p>
        </p:txBody>
      </p:sp>
      <p:sp>
        <p:nvSpPr>
          <p:cNvPr id="116" name="TextBox 32"/>
          <p:cNvSpPr txBox="1"/>
          <p:nvPr/>
        </p:nvSpPr>
        <p:spPr>
          <a:xfrm>
            <a:off x="535576" y="20075605"/>
            <a:ext cx="13624562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Block Diagram</a:t>
            </a:r>
          </a:p>
        </p:txBody>
      </p:sp>
      <p:sp>
        <p:nvSpPr>
          <p:cNvPr id="118" name="TextBox 11"/>
          <p:cNvSpPr txBox="1"/>
          <p:nvPr/>
        </p:nvSpPr>
        <p:spPr>
          <a:xfrm>
            <a:off x="29763721" y="14085155"/>
            <a:ext cx="13624560" cy="121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Describe key result (consider bullet point list). </a:t>
            </a:r>
          </a:p>
        </p:txBody>
      </p:sp>
      <p:sp>
        <p:nvSpPr>
          <p:cNvPr id="119" name="Text Box 40"/>
          <p:cNvSpPr txBox="1"/>
          <p:nvPr/>
        </p:nvSpPr>
        <p:spPr>
          <a:xfrm>
            <a:off x="679253" y="13839848"/>
            <a:ext cx="13271894" cy="4999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2055" tIns="222055" rIns="222055" bIns="222055">
            <a:spAutoFit/>
          </a:bodyPr>
          <a:lstStyle/>
          <a:p>
            <a:pPr marL="401052" indent="-401052" algn="just" defTabSz="4440237">
              <a:buSzPct val="100000"/>
              <a:buChar char="•"/>
              <a:defRPr sz="4000"/>
            </a:pPr>
            <a:r>
              <a:rPr dirty="0"/>
              <a:t>Periodically capture images of parking spaces using an OVM7692 image sensor</a:t>
            </a:r>
          </a:p>
          <a:p>
            <a:pPr marL="401052" indent="-401052" algn="just" defTabSz="4440237">
              <a:buSzPct val="100000"/>
              <a:buChar char="•"/>
              <a:defRPr sz="4000"/>
            </a:pPr>
            <a:r>
              <a:rPr dirty="0"/>
              <a:t>Segment and feed captured images to a CNN model capable of detecting vehicles</a:t>
            </a:r>
          </a:p>
          <a:p>
            <a:pPr marL="401052" indent="-401052" algn="just" defTabSz="4440237">
              <a:buSzPct val="100000"/>
              <a:buChar char="•"/>
              <a:defRPr sz="4000"/>
            </a:pPr>
            <a:r>
              <a:rPr dirty="0"/>
              <a:t>Send parking availability to central server using </a:t>
            </a:r>
            <a:r>
              <a:rPr dirty="0" err="1"/>
              <a:t>LoRaWAN</a:t>
            </a:r>
            <a:r>
              <a:rPr dirty="0"/>
              <a:t> communications</a:t>
            </a:r>
          </a:p>
          <a:p>
            <a:pPr marL="401052" indent="-401052" algn="just" defTabSz="4440237">
              <a:buSzPct val="100000"/>
              <a:buChar char="•"/>
              <a:defRPr sz="4000"/>
            </a:pPr>
            <a:r>
              <a:rPr dirty="0"/>
              <a:t>Display parking availability on a react web application for users</a:t>
            </a:r>
          </a:p>
        </p:txBody>
      </p:sp>
      <p:sp>
        <p:nvSpPr>
          <p:cNvPr id="120" name="TextBox 39"/>
          <p:cNvSpPr txBox="1"/>
          <p:nvPr/>
        </p:nvSpPr>
        <p:spPr>
          <a:xfrm>
            <a:off x="502919" y="12655652"/>
            <a:ext cx="13624562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Design Specs</a:t>
            </a:r>
          </a:p>
        </p:txBody>
      </p:sp>
      <p:sp>
        <p:nvSpPr>
          <p:cNvPr id="121" name="Text Box 40"/>
          <p:cNvSpPr txBox="1"/>
          <p:nvPr/>
        </p:nvSpPr>
        <p:spPr>
          <a:xfrm>
            <a:off x="20375590" y="16451924"/>
            <a:ext cx="8246909" cy="232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2055" tIns="222055" rIns="222055" bIns="222055">
            <a:spAutoFit/>
          </a:bodyPr>
          <a:lstStyle/>
          <a:p>
            <a:pPr defTabSz="4440237">
              <a:defRPr sz="3000" i="1" u="sng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MAX78000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Arm® Cortex®-M4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CNN Accelerator</a:t>
            </a:r>
          </a:p>
          <a:p>
            <a:pPr marL="782052" lvl="1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 Supports 3.5 million 8-bits weights</a:t>
            </a:r>
          </a:p>
        </p:txBody>
      </p:sp>
      <p:sp>
        <p:nvSpPr>
          <p:cNvPr id="122" name="TextBox 49"/>
          <p:cNvSpPr txBox="1"/>
          <p:nvPr/>
        </p:nvSpPr>
        <p:spPr>
          <a:xfrm>
            <a:off x="29839924" y="26946761"/>
            <a:ext cx="13624560" cy="121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Describe key result (consider bullet point list). </a:t>
            </a:r>
          </a:p>
        </p:txBody>
      </p:sp>
      <p:pic>
        <p:nvPicPr>
          <p:cNvPr id="123" name="Picture 33" descr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412" y="30713960"/>
            <a:ext cx="8852963" cy="1642967"/>
          </a:xfrm>
          <a:prstGeom prst="rect">
            <a:avLst/>
          </a:prstGeom>
          <a:ln w="12700">
            <a:miter lim="400000"/>
          </a:ln>
          <a:effectLst>
            <a:outerShdw blurRad="50800" dist="101600" dir="2700000" rotWithShape="0">
              <a:srgbClr val="000000">
                <a:alpha val="0"/>
              </a:srgbClr>
            </a:outerShdw>
          </a:effectLst>
        </p:spPr>
      </p:pic>
      <p:pic>
        <p:nvPicPr>
          <p:cNvPr id="124" name="Pqj5n1c2HgfW_Fuo8YtDQepx2HRlMO28BhFSOdvSrX4FyFrD7BS656OObB1We1ttfEtMj7QHTNMOr2vKrX8W_NBToERLCZ07NuqpC9aIBo1TnHFKH6GeG0wE58Ka7U302xKTsG9tzDF-.png" descr="Pqj5n1c2HgfW_Fuo8YtDQepx2HRlMO28BhFSOdvSrX4FyFrD7BS656OObB1We1ttfEtMj7QHTNMOr2vKrX8W_NBToERLCZ07NuqpC9aIBo1TnHFKH6GeG0wE58Ka7U302xKTsG9tzDF-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690" y="-190587"/>
            <a:ext cx="8472432" cy="4050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4077" y="16770421"/>
            <a:ext cx="4176713" cy="1458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-aBEWexmOObPZHfYsNlH8_03Rzaef_khZkQ4Afes6dRHE_ffC6HyGNjCWGi2D9RkLsO5ER8-uHudiOruud73JzqUJsCvr1Xh-Uf6hfp188MI79J3j4Y-CSEIu1pyVKvlQIRYQv29Pxpj.png" descr="-aBEWexmOObPZHfYsNlH8_03Rzaef_khZkQ4Afes6dRHE_ffC6HyGNjCWGi2D9RkLsO5ER8-uHudiOruud73JzqUJsCvr1Xh-Uf6hfp188MI79J3j4Y-CSEIu1pyVKvlQIRYQv29Pxpj.png"/>
          <p:cNvPicPr>
            <a:picLocks noChangeAspect="1"/>
          </p:cNvPicPr>
          <p:nvPr/>
        </p:nvPicPr>
        <p:blipFill>
          <a:blip r:embed="rId6"/>
          <a:srcRect l="5173" t="14361" r="6361" b="5064"/>
          <a:stretch>
            <a:fillRect/>
          </a:stretch>
        </p:blipFill>
        <p:spPr>
          <a:xfrm>
            <a:off x="16233675" y="19010055"/>
            <a:ext cx="2957637" cy="269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 Shot 2022-05-01 at 4.35.31 PM.png" descr="Screen Shot 2022-05-01 at 4.35.31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89809" y="22157570"/>
            <a:ext cx="1850059" cy="188214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 Box 40"/>
          <p:cNvSpPr txBox="1"/>
          <p:nvPr/>
        </p:nvSpPr>
        <p:spPr>
          <a:xfrm>
            <a:off x="1123375" y="6022611"/>
            <a:ext cx="13271893" cy="5988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2055" tIns="222055" rIns="222055" bIns="222055">
            <a:spAutoFit/>
          </a:bodyPr>
          <a:lstStyle>
            <a:lvl1pPr algn="just" defTabSz="4440237">
              <a:defRPr sz="4000"/>
            </a:lvl1pPr>
          </a:lstStyle>
          <a:p>
            <a:r>
              <a:rPr lang="en-US" b="0" i="0" dirty="0">
                <a:effectLst/>
                <a:latin typeface="+mj-ea"/>
              </a:rPr>
              <a:t>Finding parking spots is an issue that plagues every driver. </a:t>
            </a:r>
            <a:r>
              <a:rPr lang="en-US" b="0" i="0" dirty="0" err="1">
                <a:effectLst/>
                <a:latin typeface="+mj-ea"/>
              </a:rPr>
              <a:t>SpotOn</a:t>
            </a:r>
            <a:r>
              <a:rPr lang="en-US" b="0" i="0" dirty="0">
                <a:effectLst/>
                <a:latin typeface="+mj-ea"/>
              </a:rPr>
              <a:t> addresses this problem by proposing an intelligent parking sensor system powered by machine learning. Using an on-board CNN accelerator, parking spot detection can be accomplished with low cost and low power consumption. Spot statuses are sent to a central database using LoRa wireless communication and rendered on a web application for users to easily access.</a:t>
            </a:r>
          </a:p>
        </p:txBody>
      </p:sp>
      <p:sp>
        <p:nvSpPr>
          <p:cNvPr id="130" name="TextBox 39"/>
          <p:cNvSpPr txBox="1"/>
          <p:nvPr/>
        </p:nvSpPr>
        <p:spPr>
          <a:xfrm>
            <a:off x="167639" y="4651295"/>
            <a:ext cx="13624561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Background</a:t>
            </a:r>
          </a:p>
        </p:txBody>
      </p:sp>
      <p:sp>
        <p:nvSpPr>
          <p:cNvPr id="131" name="Text Box 40"/>
          <p:cNvSpPr txBox="1"/>
          <p:nvPr/>
        </p:nvSpPr>
        <p:spPr>
          <a:xfrm>
            <a:off x="20375590" y="19001247"/>
            <a:ext cx="8246909" cy="232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2055" tIns="222055" rIns="222055" bIns="222055">
            <a:spAutoFit/>
          </a:bodyPr>
          <a:lstStyle/>
          <a:p>
            <a:pPr defTabSz="4440237">
              <a:defRPr sz="3000" i="1" u="sng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RFM95W Transceivers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 err="1"/>
              <a:t>LoRaTM</a:t>
            </a:r>
            <a:r>
              <a:rPr dirty="0"/>
              <a:t> Modem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168 dB maximum link budget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SPI Interface</a:t>
            </a:r>
          </a:p>
        </p:txBody>
      </p:sp>
      <p:sp>
        <p:nvSpPr>
          <p:cNvPr id="132" name="Text Box 40"/>
          <p:cNvSpPr txBox="1"/>
          <p:nvPr/>
        </p:nvSpPr>
        <p:spPr>
          <a:xfrm>
            <a:off x="20099487" y="21897575"/>
            <a:ext cx="8246910" cy="232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2055" tIns="222055" rIns="222055" bIns="222055">
            <a:spAutoFit/>
          </a:bodyPr>
          <a:lstStyle/>
          <a:p>
            <a:pPr defTabSz="4440237">
              <a:defRPr sz="3000" i="1" u="sng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OVM7692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1/13-inch optical format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Automatic Exposure/Gain Control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MIPI Interface</a:t>
            </a:r>
          </a:p>
        </p:txBody>
      </p:sp>
      <p:sp>
        <p:nvSpPr>
          <p:cNvPr id="133" name="Text Box 40"/>
          <p:cNvSpPr txBox="1"/>
          <p:nvPr/>
        </p:nvSpPr>
        <p:spPr>
          <a:xfrm>
            <a:off x="20375590" y="27695342"/>
            <a:ext cx="8246909" cy="185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2055" tIns="222055" rIns="222055" bIns="222055">
            <a:spAutoFit/>
          </a:bodyPr>
          <a:lstStyle/>
          <a:p>
            <a:pPr defTabSz="4440237">
              <a:defRPr sz="3000" i="1" u="sng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ILI9341TFT LCD Display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Resolution: 240x320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SPI Interface</a:t>
            </a:r>
          </a:p>
        </p:txBody>
      </p:sp>
      <p:pic>
        <p:nvPicPr>
          <p:cNvPr id="134" name="Screen Shot 2022-05-01 at 6.10.29 PM.png" descr="Screen Shot 2022-05-01 at 6.10.29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8861" y="27328201"/>
            <a:ext cx="3047144" cy="281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5515da9785a10df91346dad2e3f751fea88da619.jpg" descr="5515da9785a10df91346dad2e3f751fea88da61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49402" y="9100799"/>
            <a:ext cx="7191604" cy="474361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Vehicle Detection Node"/>
          <p:cNvSpPr txBox="1"/>
          <p:nvPr/>
        </p:nvSpPr>
        <p:spPr>
          <a:xfrm>
            <a:off x="15253382" y="6992456"/>
            <a:ext cx="7282698" cy="17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5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Vehicle Detection Node</a:t>
            </a:r>
          </a:p>
        </p:txBody>
      </p:sp>
      <p:sp>
        <p:nvSpPr>
          <p:cNvPr id="137" name="Gateway…"/>
          <p:cNvSpPr txBox="1"/>
          <p:nvPr/>
        </p:nvSpPr>
        <p:spPr>
          <a:xfrm>
            <a:off x="23473481" y="7094180"/>
            <a:ext cx="3506600" cy="17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5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Gateway </a:t>
            </a:r>
          </a:p>
          <a:p>
            <a:pPr algn="ctr">
              <a:defRPr sz="55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Server</a:t>
            </a:r>
          </a:p>
        </p:txBody>
      </p:sp>
      <p:sp>
        <p:nvSpPr>
          <p:cNvPr id="138" name="Text Box 40"/>
          <p:cNvSpPr txBox="1"/>
          <p:nvPr/>
        </p:nvSpPr>
        <p:spPr>
          <a:xfrm>
            <a:off x="20099487" y="24249434"/>
            <a:ext cx="8246910" cy="232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2055" tIns="222055" rIns="222055" bIns="222055">
            <a:spAutoFit/>
          </a:bodyPr>
          <a:lstStyle/>
          <a:p>
            <a:pPr defTabSz="4440237">
              <a:defRPr sz="3000" i="1" u="sng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RAK2247 LoRaWan Gateway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-139dBM sensitivity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Full LoRaWAN 1.0.2 stack support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SPl interface</a:t>
            </a:r>
          </a:p>
        </p:txBody>
      </p:sp>
      <p:pic>
        <p:nvPicPr>
          <p:cNvPr id="139" name="rak2247.jpg" descr="rak2247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4470" y="24608243"/>
            <a:ext cx="2146428" cy="281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roduct.jpg" descr="produ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3787" y="8865537"/>
            <a:ext cx="5980205" cy="463465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Box 20"/>
          <p:cNvSpPr txBox="1"/>
          <p:nvPr/>
        </p:nvSpPr>
        <p:spPr>
          <a:xfrm>
            <a:off x="29839924" y="4753817"/>
            <a:ext cx="13624561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CNN Model Architecture</a:t>
            </a:r>
          </a:p>
        </p:txBody>
      </p:sp>
      <p:pic>
        <p:nvPicPr>
          <p:cNvPr id="143" name="279650002_369159008591397_3475677785462244494_n.png" descr="279650002_369159008591397_3475677785462244494_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63718" y="7268983"/>
            <a:ext cx="13431657" cy="4123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279620574_566739524781618_7169676103668551060_n.jpg" descr="279620574_566739524781618_7169676103668551060_n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66676" y="20075605"/>
            <a:ext cx="12218648" cy="9163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Analog Devices Logo PNG Transparent &amp; SVG Vector - Freebie Supply">
            <a:extLst>
              <a:ext uri="{FF2B5EF4-FFF2-40B4-BE49-F238E27FC236}">
                <a16:creationId xmlns:a16="http://schemas.microsoft.com/office/drawing/2014/main" id="{F2EEA936-3C5B-797F-69F2-911380FDD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8653540"/>
            <a:ext cx="5956983" cy="595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2556B-C9C1-E155-380E-CA1A2A18FD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8737" y="19967538"/>
            <a:ext cx="10887075" cy="9582150"/>
          </a:xfrm>
          <a:prstGeom prst="rect">
            <a:avLst/>
          </a:prstGeom>
        </p:spPr>
      </p:pic>
      <p:pic>
        <p:nvPicPr>
          <p:cNvPr id="141" name="Screen Shot 2022-05-05 at 08.55.32.png" descr="Screen Shot 2022-05-05 at 08.55.32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739094" y="26177358"/>
            <a:ext cx="4793145" cy="3040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8B7E-FB33-9871-1121-96CDD556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A3906-EA31-4914-0116-4C0D193121D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4E59-EE6B-3DD6-56D3-4277C77DC95A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5">
            <a:extLst>
              <a:ext uri="{FF2B5EF4-FFF2-40B4-BE49-F238E27FC236}">
                <a16:creationId xmlns:a16="http://schemas.microsoft.com/office/drawing/2014/main" id="{130FD102-DD91-AE05-3BF9-D4E362BCB123}"/>
              </a:ext>
            </a:extLst>
          </p:cNvPr>
          <p:cNvSpPr/>
          <p:nvPr/>
        </p:nvSpPr>
        <p:spPr>
          <a:xfrm>
            <a:off x="-19050" y="-76201"/>
            <a:ext cx="43929300" cy="3971508"/>
          </a:xfrm>
          <a:prstGeom prst="rect">
            <a:avLst/>
          </a:prstGeom>
          <a:blipFill>
            <a:blip r:embed="rId2"/>
          </a:blipFill>
          <a:ln w="793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73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455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250</Words>
  <Application>Microsoft Office PowerPoint</Application>
  <PresentationFormat>Custom</PresentationFormat>
  <Paragraphs>41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Century Gothic</vt:lpstr>
      <vt:lpstr>Default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Hao Ming Chen</cp:lastModifiedBy>
  <cp:revision>1</cp:revision>
  <dcterms:modified xsi:type="dcterms:W3CDTF">2022-05-13T23:39:14Z</dcterms:modified>
</cp:coreProperties>
</file>